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sldIdLst>
    <p:sldId id="256" r:id="rId2"/>
    <p:sldId id="257" r:id="rId3"/>
    <p:sldId id="258" r:id="rId4"/>
    <p:sldId id="259" r:id="rId5"/>
    <p:sldId id="260" r:id="rId6"/>
    <p:sldId id="261" r:id="rId7"/>
    <p:sldId id="262" r:id="rId8"/>
    <p:sldId id="263" r:id="rId9"/>
    <p:sldId id="266" r:id="rId10"/>
    <p:sldId id="264" r:id="rId11"/>
    <p:sldId id="265"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68"/>
  </p:normalViewPr>
  <p:slideViewPr>
    <p:cSldViewPr snapToGrid="0" snapToObjects="1">
      <p:cViewPr varScale="1">
        <p:scale>
          <a:sx n="90" d="100"/>
          <a:sy n="90" d="100"/>
        </p:scale>
        <p:origin x="232"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9B707D2E-54AC-43C9-BBE8-87AF52C2732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1BFAAC9-6AA1-4122-9725-1725F2026757}">
      <dgm:prSet/>
      <dgm:spPr/>
      <dgm:t>
        <a:bodyPr/>
        <a:lstStyle/>
        <a:p>
          <a:r>
            <a:rPr lang="en-US"/>
            <a:t>See the trends within the data at the EDA stage of the project </a:t>
          </a:r>
        </a:p>
      </dgm:t>
    </dgm:pt>
    <dgm:pt modelId="{4C66F202-7053-490C-9449-00DF90DE785F}" type="parTrans" cxnId="{04D89FEF-2F54-4106-AE30-7A025049952D}">
      <dgm:prSet/>
      <dgm:spPr/>
      <dgm:t>
        <a:bodyPr/>
        <a:lstStyle/>
        <a:p>
          <a:endParaRPr lang="en-US"/>
        </a:p>
      </dgm:t>
    </dgm:pt>
    <dgm:pt modelId="{4BCEC4BC-3215-465E-8362-9E6DD525628B}" type="sibTrans" cxnId="{04D89FEF-2F54-4106-AE30-7A025049952D}">
      <dgm:prSet/>
      <dgm:spPr/>
      <dgm:t>
        <a:bodyPr/>
        <a:lstStyle/>
        <a:p>
          <a:endParaRPr lang="en-US"/>
        </a:p>
      </dgm:t>
    </dgm:pt>
    <dgm:pt modelId="{B025081A-E8F6-4A32-9CBB-28864C70917B}">
      <dgm:prSet/>
      <dgm:spPr/>
      <dgm:t>
        <a:bodyPr/>
        <a:lstStyle/>
        <a:p>
          <a:r>
            <a:rPr lang="en-US"/>
            <a:t>Built the machine learning models to train and test to see the most accurate.</a:t>
          </a:r>
        </a:p>
      </dgm:t>
    </dgm:pt>
    <dgm:pt modelId="{7D87A858-2966-4CA9-9253-9AEB1E19A984}" type="parTrans" cxnId="{66C44D74-0166-41CE-816F-014EABB31AF5}">
      <dgm:prSet/>
      <dgm:spPr/>
      <dgm:t>
        <a:bodyPr/>
        <a:lstStyle/>
        <a:p>
          <a:endParaRPr lang="en-US"/>
        </a:p>
      </dgm:t>
    </dgm:pt>
    <dgm:pt modelId="{420340B7-4971-4F60-9E0D-4C624EC03E93}" type="sibTrans" cxnId="{66C44D74-0166-41CE-816F-014EABB31AF5}">
      <dgm:prSet/>
      <dgm:spPr/>
      <dgm:t>
        <a:bodyPr/>
        <a:lstStyle/>
        <a:p>
          <a:endParaRPr lang="en-US"/>
        </a:p>
      </dgm:t>
    </dgm:pt>
    <dgm:pt modelId="{9D431573-D266-42CF-AE8F-2FAF1BBC261C}" type="pres">
      <dgm:prSet presAssocID="{9B707D2E-54AC-43C9-BBE8-87AF52C27324}" presName="root" presStyleCnt="0">
        <dgm:presLayoutVars>
          <dgm:dir/>
          <dgm:resizeHandles val="exact"/>
        </dgm:presLayoutVars>
      </dgm:prSet>
      <dgm:spPr/>
    </dgm:pt>
    <dgm:pt modelId="{E65C77F4-43E2-4A15-B59D-33C033AA9756}" type="pres">
      <dgm:prSet presAssocID="{01BFAAC9-6AA1-4122-9725-1725F2026757}" presName="compNode" presStyleCnt="0"/>
      <dgm:spPr/>
    </dgm:pt>
    <dgm:pt modelId="{DF1FB6E7-0FC2-4758-A3EF-5D31934DBCE2}" type="pres">
      <dgm:prSet presAssocID="{01BFAAC9-6AA1-4122-9725-1725F2026757}" presName="bgRect" presStyleLbl="bgShp" presStyleIdx="0" presStyleCnt="2"/>
      <dgm:spPr/>
    </dgm:pt>
    <dgm:pt modelId="{3203F481-EAD9-4F57-B724-722306A2A34E}" type="pres">
      <dgm:prSet presAssocID="{01BFAAC9-6AA1-4122-9725-1725F202675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02F40891-B71E-496E-8A7A-18DC45BF8BAC}" type="pres">
      <dgm:prSet presAssocID="{01BFAAC9-6AA1-4122-9725-1725F2026757}" presName="spaceRect" presStyleCnt="0"/>
      <dgm:spPr/>
    </dgm:pt>
    <dgm:pt modelId="{8C067EAC-15DD-4C82-8607-B3CC850E8DCA}" type="pres">
      <dgm:prSet presAssocID="{01BFAAC9-6AA1-4122-9725-1725F2026757}" presName="parTx" presStyleLbl="revTx" presStyleIdx="0" presStyleCnt="2">
        <dgm:presLayoutVars>
          <dgm:chMax val="0"/>
          <dgm:chPref val="0"/>
        </dgm:presLayoutVars>
      </dgm:prSet>
      <dgm:spPr/>
    </dgm:pt>
    <dgm:pt modelId="{146C0D39-7D41-4A25-B743-B5350EA07727}" type="pres">
      <dgm:prSet presAssocID="{4BCEC4BC-3215-465E-8362-9E6DD525628B}" presName="sibTrans" presStyleCnt="0"/>
      <dgm:spPr/>
    </dgm:pt>
    <dgm:pt modelId="{92BC1B69-CAC1-4A24-A9D9-63C7A24441F7}" type="pres">
      <dgm:prSet presAssocID="{B025081A-E8F6-4A32-9CBB-28864C70917B}" presName="compNode" presStyleCnt="0"/>
      <dgm:spPr/>
    </dgm:pt>
    <dgm:pt modelId="{65C9A1D4-C2F7-4A7E-9DBE-895002D1BB6A}" type="pres">
      <dgm:prSet presAssocID="{B025081A-E8F6-4A32-9CBB-28864C70917B}" presName="bgRect" presStyleLbl="bgShp" presStyleIdx="1" presStyleCnt="2"/>
      <dgm:spPr/>
    </dgm:pt>
    <dgm:pt modelId="{3FD35082-252E-4ADA-8955-12826E9E1C98}" type="pres">
      <dgm:prSet presAssocID="{B025081A-E8F6-4A32-9CBB-28864C70917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in"/>
        </a:ext>
      </dgm:extLst>
    </dgm:pt>
    <dgm:pt modelId="{73FACB8C-DD96-44E8-960F-64F94CAF442C}" type="pres">
      <dgm:prSet presAssocID="{B025081A-E8F6-4A32-9CBB-28864C70917B}" presName="spaceRect" presStyleCnt="0"/>
      <dgm:spPr/>
    </dgm:pt>
    <dgm:pt modelId="{D5DACCE6-1EBF-4A63-B17E-DDEE2D661F56}" type="pres">
      <dgm:prSet presAssocID="{B025081A-E8F6-4A32-9CBB-28864C70917B}" presName="parTx" presStyleLbl="revTx" presStyleIdx="1" presStyleCnt="2">
        <dgm:presLayoutVars>
          <dgm:chMax val="0"/>
          <dgm:chPref val="0"/>
        </dgm:presLayoutVars>
      </dgm:prSet>
      <dgm:spPr/>
    </dgm:pt>
  </dgm:ptLst>
  <dgm:cxnLst>
    <dgm:cxn modelId="{08E77923-9939-4F8A-A56E-EFF33F2A42D9}" type="presOf" srcId="{01BFAAC9-6AA1-4122-9725-1725F2026757}" destId="{8C067EAC-15DD-4C82-8607-B3CC850E8DCA}" srcOrd="0" destOrd="0" presId="urn:microsoft.com/office/officeart/2018/2/layout/IconVerticalSolidList"/>
    <dgm:cxn modelId="{66C44D74-0166-41CE-816F-014EABB31AF5}" srcId="{9B707D2E-54AC-43C9-BBE8-87AF52C27324}" destId="{B025081A-E8F6-4A32-9CBB-28864C70917B}" srcOrd="1" destOrd="0" parTransId="{7D87A858-2966-4CA9-9253-9AEB1E19A984}" sibTransId="{420340B7-4971-4F60-9E0D-4C624EC03E93}"/>
    <dgm:cxn modelId="{C5217A77-F32D-4991-9128-4A7660D875D2}" type="presOf" srcId="{9B707D2E-54AC-43C9-BBE8-87AF52C27324}" destId="{9D431573-D266-42CF-AE8F-2FAF1BBC261C}" srcOrd="0" destOrd="0" presId="urn:microsoft.com/office/officeart/2018/2/layout/IconVerticalSolidList"/>
    <dgm:cxn modelId="{A18B71B3-7E0F-4C41-B6CD-0195946BC6E9}" type="presOf" srcId="{B025081A-E8F6-4A32-9CBB-28864C70917B}" destId="{D5DACCE6-1EBF-4A63-B17E-DDEE2D661F56}" srcOrd="0" destOrd="0" presId="urn:microsoft.com/office/officeart/2018/2/layout/IconVerticalSolidList"/>
    <dgm:cxn modelId="{04D89FEF-2F54-4106-AE30-7A025049952D}" srcId="{9B707D2E-54AC-43C9-BBE8-87AF52C27324}" destId="{01BFAAC9-6AA1-4122-9725-1725F2026757}" srcOrd="0" destOrd="0" parTransId="{4C66F202-7053-490C-9449-00DF90DE785F}" sibTransId="{4BCEC4BC-3215-465E-8362-9E6DD525628B}"/>
    <dgm:cxn modelId="{F3986112-0F8C-4E20-9D1B-B4AB0019FE42}" type="presParOf" srcId="{9D431573-D266-42CF-AE8F-2FAF1BBC261C}" destId="{E65C77F4-43E2-4A15-B59D-33C033AA9756}" srcOrd="0" destOrd="0" presId="urn:microsoft.com/office/officeart/2018/2/layout/IconVerticalSolidList"/>
    <dgm:cxn modelId="{007DD4BF-F7EB-4996-82A2-B965B7E2E57B}" type="presParOf" srcId="{E65C77F4-43E2-4A15-B59D-33C033AA9756}" destId="{DF1FB6E7-0FC2-4758-A3EF-5D31934DBCE2}" srcOrd="0" destOrd="0" presId="urn:microsoft.com/office/officeart/2018/2/layout/IconVerticalSolidList"/>
    <dgm:cxn modelId="{B0D4F2D0-B7AE-4FA4-85D6-73C1578E0BFD}" type="presParOf" srcId="{E65C77F4-43E2-4A15-B59D-33C033AA9756}" destId="{3203F481-EAD9-4F57-B724-722306A2A34E}" srcOrd="1" destOrd="0" presId="urn:microsoft.com/office/officeart/2018/2/layout/IconVerticalSolidList"/>
    <dgm:cxn modelId="{753E1259-225C-4E8A-A677-8884C1EE313A}" type="presParOf" srcId="{E65C77F4-43E2-4A15-B59D-33C033AA9756}" destId="{02F40891-B71E-496E-8A7A-18DC45BF8BAC}" srcOrd="2" destOrd="0" presId="urn:microsoft.com/office/officeart/2018/2/layout/IconVerticalSolidList"/>
    <dgm:cxn modelId="{99A4396C-BF46-4040-918D-6F3E73D7A321}" type="presParOf" srcId="{E65C77F4-43E2-4A15-B59D-33C033AA9756}" destId="{8C067EAC-15DD-4C82-8607-B3CC850E8DCA}" srcOrd="3" destOrd="0" presId="urn:microsoft.com/office/officeart/2018/2/layout/IconVerticalSolidList"/>
    <dgm:cxn modelId="{944FEF22-F031-4BCD-8397-A162FB0DD5DE}" type="presParOf" srcId="{9D431573-D266-42CF-AE8F-2FAF1BBC261C}" destId="{146C0D39-7D41-4A25-B743-B5350EA07727}" srcOrd="1" destOrd="0" presId="urn:microsoft.com/office/officeart/2018/2/layout/IconVerticalSolidList"/>
    <dgm:cxn modelId="{FC671A14-7147-487D-9982-D6FE90FBC776}" type="presParOf" srcId="{9D431573-D266-42CF-AE8F-2FAF1BBC261C}" destId="{92BC1B69-CAC1-4A24-A9D9-63C7A24441F7}" srcOrd="2" destOrd="0" presId="urn:microsoft.com/office/officeart/2018/2/layout/IconVerticalSolidList"/>
    <dgm:cxn modelId="{D5E8F080-9262-4AA3-99EF-9CDA27D54426}" type="presParOf" srcId="{92BC1B69-CAC1-4A24-A9D9-63C7A24441F7}" destId="{65C9A1D4-C2F7-4A7E-9DBE-895002D1BB6A}" srcOrd="0" destOrd="0" presId="urn:microsoft.com/office/officeart/2018/2/layout/IconVerticalSolidList"/>
    <dgm:cxn modelId="{340AD434-754F-433B-928B-E3CAAD599675}" type="presParOf" srcId="{92BC1B69-CAC1-4A24-A9D9-63C7A24441F7}" destId="{3FD35082-252E-4ADA-8955-12826E9E1C98}" srcOrd="1" destOrd="0" presId="urn:microsoft.com/office/officeart/2018/2/layout/IconVerticalSolidList"/>
    <dgm:cxn modelId="{C5680CF3-F52E-4061-9508-DF4D24D691D2}" type="presParOf" srcId="{92BC1B69-CAC1-4A24-A9D9-63C7A24441F7}" destId="{73FACB8C-DD96-44E8-960F-64F94CAF442C}" srcOrd="2" destOrd="0" presId="urn:microsoft.com/office/officeart/2018/2/layout/IconVerticalSolidList"/>
    <dgm:cxn modelId="{A1770B36-C4E3-4CD8-B6FE-D07142E9CA6A}" type="presParOf" srcId="{92BC1B69-CAC1-4A24-A9D9-63C7A24441F7}" destId="{D5DACCE6-1EBF-4A63-B17E-DDEE2D661F5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FB6E7-0FC2-4758-A3EF-5D31934DBCE2}">
      <dsp:nvSpPr>
        <dsp:cNvPr id="0" name=""/>
        <dsp:cNvSpPr/>
      </dsp:nvSpPr>
      <dsp:spPr>
        <a:xfrm>
          <a:off x="0" y="741369"/>
          <a:ext cx="6858000" cy="136868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03F481-EAD9-4F57-B724-722306A2A34E}">
      <dsp:nvSpPr>
        <dsp:cNvPr id="0" name=""/>
        <dsp:cNvSpPr/>
      </dsp:nvSpPr>
      <dsp:spPr>
        <a:xfrm>
          <a:off x="414026" y="1049323"/>
          <a:ext cx="752775" cy="7527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67EAC-15DD-4C82-8607-B3CC850E8DCA}">
      <dsp:nvSpPr>
        <dsp:cNvPr id="0" name=""/>
        <dsp:cNvSpPr/>
      </dsp:nvSpPr>
      <dsp:spPr>
        <a:xfrm>
          <a:off x="1580827" y="741369"/>
          <a:ext cx="5277172" cy="1368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852" tIns="144852" rIns="144852" bIns="144852" numCol="1" spcCol="1270" anchor="ctr" anchorCtr="0">
          <a:noAutofit/>
        </a:bodyPr>
        <a:lstStyle/>
        <a:p>
          <a:pPr marL="0" lvl="0" indent="0" algn="l" defTabSz="1111250">
            <a:lnSpc>
              <a:spcPct val="90000"/>
            </a:lnSpc>
            <a:spcBef>
              <a:spcPct val="0"/>
            </a:spcBef>
            <a:spcAft>
              <a:spcPct val="35000"/>
            </a:spcAft>
            <a:buNone/>
          </a:pPr>
          <a:r>
            <a:rPr lang="en-US" sz="2500" kern="1200"/>
            <a:t>See the trends within the data at the EDA stage of the project </a:t>
          </a:r>
        </a:p>
      </dsp:txBody>
      <dsp:txXfrm>
        <a:off x="1580827" y="741369"/>
        <a:ext cx="5277172" cy="1368682"/>
      </dsp:txXfrm>
    </dsp:sp>
    <dsp:sp modelId="{65C9A1D4-C2F7-4A7E-9DBE-895002D1BB6A}">
      <dsp:nvSpPr>
        <dsp:cNvPr id="0" name=""/>
        <dsp:cNvSpPr/>
      </dsp:nvSpPr>
      <dsp:spPr>
        <a:xfrm>
          <a:off x="0" y="2452222"/>
          <a:ext cx="6858000" cy="136868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D35082-252E-4ADA-8955-12826E9E1C98}">
      <dsp:nvSpPr>
        <dsp:cNvPr id="0" name=""/>
        <dsp:cNvSpPr/>
      </dsp:nvSpPr>
      <dsp:spPr>
        <a:xfrm>
          <a:off x="414026" y="2760175"/>
          <a:ext cx="752775" cy="7527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DACCE6-1EBF-4A63-B17E-DDEE2D661F56}">
      <dsp:nvSpPr>
        <dsp:cNvPr id="0" name=""/>
        <dsp:cNvSpPr/>
      </dsp:nvSpPr>
      <dsp:spPr>
        <a:xfrm>
          <a:off x="1580827" y="2452222"/>
          <a:ext cx="5277172" cy="1368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852" tIns="144852" rIns="144852" bIns="144852" numCol="1" spcCol="1270" anchor="ctr" anchorCtr="0">
          <a:noAutofit/>
        </a:bodyPr>
        <a:lstStyle/>
        <a:p>
          <a:pPr marL="0" lvl="0" indent="0" algn="l" defTabSz="1111250">
            <a:lnSpc>
              <a:spcPct val="90000"/>
            </a:lnSpc>
            <a:spcBef>
              <a:spcPct val="0"/>
            </a:spcBef>
            <a:spcAft>
              <a:spcPct val="35000"/>
            </a:spcAft>
            <a:buNone/>
          </a:pPr>
          <a:r>
            <a:rPr lang="en-US" sz="2500" kern="1200"/>
            <a:t>Built the machine learning models to train and test to see the most accurate.</a:t>
          </a:r>
        </a:p>
      </dsp:txBody>
      <dsp:txXfrm>
        <a:off x="1580827" y="2452222"/>
        <a:ext cx="5277172" cy="136868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12/8/22</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928151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12/8/22</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577221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12/8/22</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80664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12/8/22</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501243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12/8/22</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209958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12/8/22</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01970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12/8/22</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055046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12/8/22</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466638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12/8/22</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371282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12/8/22</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093746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12/8/22</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839334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12/8/22</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3237931220"/>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hyperlink" Target="https://www.kaggle.com/competitions/bike-sharing-demand/data"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16" name="Picture 3" descr="Bicycle with baskets">
            <a:extLst>
              <a:ext uri="{FF2B5EF4-FFF2-40B4-BE49-F238E27FC236}">
                <a16:creationId xmlns:a16="http://schemas.microsoft.com/office/drawing/2014/main" id="{77818B0A-BFF6-1DF3-B059-52D1709F4A30}"/>
              </a:ext>
            </a:extLst>
          </p:cNvPr>
          <p:cNvPicPr>
            <a:picLocks noChangeAspect="1"/>
          </p:cNvPicPr>
          <p:nvPr/>
        </p:nvPicPr>
        <p:blipFill rotWithShape="1">
          <a:blip r:embed="rId4"/>
          <a:srcRect l="18457" r="22432"/>
          <a:stretch/>
        </p:blipFill>
        <p:spPr>
          <a:xfrm>
            <a:off x="20" y="10"/>
            <a:ext cx="6095980" cy="6857990"/>
          </a:xfrm>
          <a:custGeom>
            <a:avLst/>
            <a:gdLst/>
            <a:ahLst/>
            <a:cxnLst/>
            <a:rect l="l" t="t" r="r" b="b"/>
            <a:pathLst>
              <a:path w="6096000" h="6858000">
                <a:moveTo>
                  <a:pt x="0" y="0"/>
                </a:moveTo>
                <a:lnTo>
                  <a:pt x="2758239" y="0"/>
                </a:lnTo>
                <a:lnTo>
                  <a:pt x="2916747" y="218181"/>
                </a:lnTo>
                <a:cubicBezTo>
                  <a:pt x="3525935" y="1023180"/>
                  <a:pt x="4281133" y="1818277"/>
                  <a:pt x="4839749" y="2631787"/>
                </a:cubicBezTo>
                <a:cubicBezTo>
                  <a:pt x="5571203" y="3696928"/>
                  <a:pt x="6122704" y="4799581"/>
                  <a:pt x="6095001" y="5672947"/>
                </a:cubicBezTo>
                <a:cubicBezTo>
                  <a:pt x="6083564" y="6040467"/>
                  <a:pt x="5972980" y="6348559"/>
                  <a:pt x="5792922" y="6612444"/>
                </a:cubicBezTo>
                <a:cubicBezTo>
                  <a:pt x="5755410" y="6667420"/>
                  <a:pt x="5714882" y="6720477"/>
                  <a:pt x="5671607" y="6771753"/>
                </a:cubicBezTo>
                <a:lnTo>
                  <a:pt x="5591643" y="6858000"/>
                </a:lnTo>
                <a:lnTo>
                  <a:pt x="0" y="6858000"/>
                </a:lnTo>
                <a:close/>
              </a:path>
            </a:pathLst>
          </a:custGeom>
        </p:spPr>
      </p:pic>
      <p:sp>
        <p:nvSpPr>
          <p:cNvPr id="17" name="Freeform: Shape 10">
            <a:extLst>
              <a:ext uri="{FF2B5EF4-FFF2-40B4-BE49-F238E27FC236}">
                <a16:creationId xmlns:a16="http://schemas.microsoft.com/office/drawing/2014/main" id="{55F5D1E8-E605-4EFC-8912-6E191F84F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789134">
            <a:off x="2400596" y="454890"/>
            <a:ext cx="3969651" cy="5948221"/>
          </a:xfrm>
          <a:custGeom>
            <a:avLst/>
            <a:gdLst>
              <a:gd name="connsiteX0" fmla="*/ 4594048 w 9861488"/>
              <a:gd name="connsiteY0" fmla="*/ 11458472 h 11458472"/>
              <a:gd name="connsiteX1" fmla="*/ 0 w 9861488"/>
              <a:gd name="connsiteY1" fmla="*/ 5948221 h 11458472"/>
              <a:gd name="connsiteX2" fmla="*/ 1863 w 9861488"/>
              <a:gd name="connsiteY2" fmla="*/ 5698862 h 11458472"/>
              <a:gd name="connsiteX3" fmla="*/ 320025 w 9861488"/>
              <a:gd name="connsiteY3" fmla="*/ 3799836 h 11458472"/>
              <a:gd name="connsiteX4" fmla="*/ 3430486 w 9861488"/>
              <a:gd name="connsiteY4" fmla="*/ 295907 h 11458472"/>
              <a:gd name="connsiteX5" fmla="*/ 3863859 w 9861488"/>
              <a:gd name="connsiteY5" fmla="*/ 55612 h 11458472"/>
              <a:gd name="connsiteX6" fmla="*/ 3969651 w 9861488"/>
              <a:gd name="connsiteY6" fmla="*/ 0 h 11458472"/>
              <a:gd name="connsiteX7" fmla="*/ 9861488 w 9861488"/>
              <a:gd name="connsiteY7" fmla="*/ 7066862 h 11458472"/>
              <a:gd name="connsiteX8" fmla="*/ 4594048 w 9861488"/>
              <a:gd name="connsiteY8" fmla="*/ 11458472 h 11458472"/>
              <a:gd name="connsiteX0" fmla="*/ 0 w 9861488"/>
              <a:gd name="connsiteY0" fmla="*/ 5948221 h 11549912"/>
              <a:gd name="connsiteX1" fmla="*/ 1863 w 9861488"/>
              <a:gd name="connsiteY1" fmla="*/ 5698862 h 11549912"/>
              <a:gd name="connsiteX2" fmla="*/ 320025 w 9861488"/>
              <a:gd name="connsiteY2" fmla="*/ 3799836 h 11549912"/>
              <a:gd name="connsiteX3" fmla="*/ 3430486 w 9861488"/>
              <a:gd name="connsiteY3" fmla="*/ 295907 h 11549912"/>
              <a:gd name="connsiteX4" fmla="*/ 3863859 w 9861488"/>
              <a:gd name="connsiteY4" fmla="*/ 55612 h 11549912"/>
              <a:gd name="connsiteX5" fmla="*/ 3969651 w 9861488"/>
              <a:gd name="connsiteY5" fmla="*/ 0 h 11549912"/>
              <a:gd name="connsiteX6" fmla="*/ 9861488 w 9861488"/>
              <a:gd name="connsiteY6" fmla="*/ 7066862 h 11549912"/>
              <a:gd name="connsiteX7" fmla="*/ 4685488 w 9861488"/>
              <a:gd name="connsiteY7" fmla="*/ 11549912 h 11549912"/>
              <a:gd name="connsiteX0" fmla="*/ 0 w 9861488"/>
              <a:gd name="connsiteY0" fmla="*/ 5948221 h 7066862"/>
              <a:gd name="connsiteX1" fmla="*/ 1863 w 9861488"/>
              <a:gd name="connsiteY1" fmla="*/ 5698862 h 7066862"/>
              <a:gd name="connsiteX2" fmla="*/ 320025 w 9861488"/>
              <a:gd name="connsiteY2" fmla="*/ 3799836 h 7066862"/>
              <a:gd name="connsiteX3" fmla="*/ 3430486 w 9861488"/>
              <a:gd name="connsiteY3" fmla="*/ 295907 h 7066862"/>
              <a:gd name="connsiteX4" fmla="*/ 3863859 w 9861488"/>
              <a:gd name="connsiteY4" fmla="*/ 55612 h 7066862"/>
              <a:gd name="connsiteX5" fmla="*/ 3969651 w 9861488"/>
              <a:gd name="connsiteY5" fmla="*/ 0 h 7066862"/>
              <a:gd name="connsiteX6" fmla="*/ 9861488 w 9861488"/>
              <a:gd name="connsiteY6" fmla="*/ 7066862 h 7066862"/>
              <a:gd name="connsiteX0" fmla="*/ 0 w 3969651"/>
              <a:gd name="connsiteY0" fmla="*/ 5948221 h 5948221"/>
              <a:gd name="connsiteX1" fmla="*/ 1863 w 3969651"/>
              <a:gd name="connsiteY1" fmla="*/ 5698862 h 5948221"/>
              <a:gd name="connsiteX2" fmla="*/ 320025 w 3969651"/>
              <a:gd name="connsiteY2" fmla="*/ 3799836 h 5948221"/>
              <a:gd name="connsiteX3" fmla="*/ 3430486 w 3969651"/>
              <a:gd name="connsiteY3" fmla="*/ 295907 h 5948221"/>
              <a:gd name="connsiteX4" fmla="*/ 3863859 w 3969651"/>
              <a:gd name="connsiteY4" fmla="*/ 55612 h 5948221"/>
              <a:gd name="connsiteX5" fmla="*/ 3969651 w 3969651"/>
              <a:gd name="connsiteY5" fmla="*/ 0 h 59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651" h="5948221">
                <a:moveTo>
                  <a:pt x="0" y="5948221"/>
                </a:moveTo>
                <a:lnTo>
                  <a:pt x="1863" y="5698862"/>
                </a:lnTo>
                <a:cubicBezTo>
                  <a:pt x="27184" y="5017139"/>
                  <a:pt x="133214" y="4368297"/>
                  <a:pt x="320025" y="3799836"/>
                </a:cubicBezTo>
                <a:cubicBezTo>
                  <a:pt x="810579" y="2305232"/>
                  <a:pt x="2027133" y="1118138"/>
                  <a:pt x="3430486" y="295907"/>
                </a:cubicBezTo>
                <a:cubicBezTo>
                  <a:pt x="3545941" y="228312"/>
                  <a:pt x="3692079" y="146862"/>
                  <a:pt x="3863859" y="55612"/>
                </a:cubicBezTo>
                <a:lnTo>
                  <a:pt x="3969651"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7FC1AE5B-D68B-83F8-E608-468F62E65DA6}"/>
              </a:ext>
            </a:extLst>
          </p:cNvPr>
          <p:cNvSpPr>
            <a:spLocks noGrp="1"/>
          </p:cNvSpPr>
          <p:nvPr>
            <p:ph type="ctrTitle"/>
          </p:nvPr>
        </p:nvSpPr>
        <p:spPr>
          <a:xfrm>
            <a:off x="6096000" y="1524000"/>
            <a:ext cx="5334000" cy="2286000"/>
          </a:xfrm>
        </p:spPr>
        <p:txBody>
          <a:bodyPr>
            <a:normAutofit/>
          </a:bodyPr>
          <a:lstStyle/>
          <a:p>
            <a:pPr algn="l"/>
            <a:r>
              <a:rPr lang="en-US" sz="4400" dirty="0"/>
              <a:t>Bike Shared Systems</a:t>
            </a:r>
          </a:p>
        </p:txBody>
      </p:sp>
      <p:sp>
        <p:nvSpPr>
          <p:cNvPr id="3" name="Subtitle 2">
            <a:extLst>
              <a:ext uri="{FF2B5EF4-FFF2-40B4-BE49-F238E27FC236}">
                <a16:creationId xmlns:a16="http://schemas.microsoft.com/office/drawing/2014/main" id="{FB23268B-AA7F-ED61-98FD-1BAB3FE0EA0D}"/>
              </a:ext>
            </a:extLst>
          </p:cNvPr>
          <p:cNvSpPr>
            <a:spLocks noGrp="1"/>
          </p:cNvSpPr>
          <p:nvPr>
            <p:ph type="subTitle" idx="1"/>
          </p:nvPr>
        </p:nvSpPr>
        <p:spPr>
          <a:xfrm>
            <a:off x="6510528" y="4571999"/>
            <a:ext cx="4919472" cy="1524000"/>
          </a:xfrm>
        </p:spPr>
        <p:txBody>
          <a:bodyPr>
            <a:normAutofit lnSpcReduction="10000"/>
          </a:bodyPr>
          <a:lstStyle/>
          <a:p>
            <a:pPr algn="l"/>
            <a:r>
              <a:rPr lang="en-US" dirty="0"/>
              <a:t>Regis University - MSDS696 - Data Science Practicum II</a:t>
            </a:r>
          </a:p>
          <a:p>
            <a:pPr algn="l"/>
            <a:r>
              <a:rPr lang="en-US" dirty="0"/>
              <a:t>Drew Brinda</a:t>
            </a:r>
          </a:p>
        </p:txBody>
      </p:sp>
      <p:pic>
        <p:nvPicPr>
          <p:cNvPr id="4" name="Audio Recording Dec 11, 2022 at 8:34:25 AM">
            <a:hlinkClick r:id="" action="ppaction://media"/>
            <a:extLst>
              <a:ext uri="{FF2B5EF4-FFF2-40B4-BE49-F238E27FC236}">
                <a16:creationId xmlns:a16="http://schemas.microsoft.com/office/drawing/2014/main" id="{190E7648-D6C4-6274-F758-C8C41D9FB21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61612" y="654049"/>
            <a:ext cx="812800" cy="812800"/>
          </a:xfrm>
          <a:prstGeom prst="rect">
            <a:avLst/>
          </a:prstGeom>
        </p:spPr>
      </p:pic>
    </p:spTree>
    <p:extLst>
      <p:ext uri="{BB962C8B-B14F-4D97-AF65-F5344CB8AC3E}">
        <p14:creationId xmlns:p14="http://schemas.microsoft.com/office/powerpoint/2010/main" val="4245557673"/>
      </p:ext>
    </p:extLst>
  </p:cSld>
  <p:clrMapOvr>
    <a:masterClrMapping/>
  </p:clrMapOvr>
  <mc:AlternateContent xmlns:mc="http://schemas.openxmlformats.org/markup-compatibility/2006">
    <mc:Choice xmlns:p14="http://schemas.microsoft.com/office/powerpoint/2010/main" Requires="p14">
      <p:transition spd="slow" p14:dur="2000" advTm="1865"/>
    </mc:Choice>
    <mc:Fallback>
      <p:transition spd="slow" advTm="1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08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90946A57-90CD-F276-88AB-07FCA2AFE7BD}"/>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Machine Learning Models</a:t>
            </a:r>
          </a:p>
        </p:txBody>
      </p:sp>
      <p:sp>
        <p:nvSpPr>
          <p:cNvPr id="18" name="Freeform: Shape 17">
            <a:extLst>
              <a:ext uri="{FF2B5EF4-FFF2-40B4-BE49-F238E27FC236}">
                <a16:creationId xmlns:a16="http://schemas.microsoft.com/office/drawing/2014/main" id="{F798D3DD-23B7-41EE-9021-C8F9A8E2C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20" name="Group 19">
            <a:extLst>
              <a:ext uri="{FF2B5EF4-FFF2-40B4-BE49-F238E27FC236}">
                <a16:creationId xmlns:a16="http://schemas.microsoft.com/office/drawing/2014/main" id="{2C072688-BFC7-4FE8-A45E-B3C63CBB9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21" name="Freeform: Shape 20">
              <a:extLst>
                <a:ext uri="{FF2B5EF4-FFF2-40B4-BE49-F238E27FC236}">
                  <a16:creationId xmlns:a16="http://schemas.microsoft.com/office/drawing/2014/main" id="{F3002ED9-43C6-4BA8-8941-9AFCB04E4D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22" name="Freeform: Shape 21">
              <a:extLst>
                <a:ext uri="{FF2B5EF4-FFF2-40B4-BE49-F238E27FC236}">
                  <a16:creationId xmlns:a16="http://schemas.microsoft.com/office/drawing/2014/main" id="{4EB09750-C9B1-40CE-AB9B-FEB308A1F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5" name="Picture 4" descr="Table&#10;&#10;Description automatically generated">
            <a:extLst>
              <a:ext uri="{FF2B5EF4-FFF2-40B4-BE49-F238E27FC236}">
                <a16:creationId xmlns:a16="http://schemas.microsoft.com/office/drawing/2014/main" id="{538F5AA3-1915-9D81-A238-BB9D04D9BFA6}"/>
              </a:ext>
            </a:extLst>
          </p:cNvPr>
          <p:cNvPicPr>
            <a:picLocks noChangeAspect="1"/>
          </p:cNvPicPr>
          <p:nvPr/>
        </p:nvPicPr>
        <p:blipFill rotWithShape="1">
          <a:blip r:embed="rId4"/>
          <a:srcRect l="3815" r="34469" b="-2"/>
          <a:stretch/>
        </p:blipFill>
        <p:spPr>
          <a:xfrm>
            <a:off x="5334000" y="762000"/>
            <a:ext cx="6096000" cy="5333999"/>
          </a:xfrm>
          <a:prstGeom prst="rect">
            <a:avLst/>
          </a:prstGeom>
        </p:spPr>
      </p:pic>
      <p:pic>
        <p:nvPicPr>
          <p:cNvPr id="6" name="Audio Recording Dec 11, 2022 at 8:46:35 AM">
            <a:hlinkClick r:id="" action="ppaction://media"/>
            <a:extLst>
              <a:ext uri="{FF2B5EF4-FFF2-40B4-BE49-F238E27FC236}">
                <a16:creationId xmlns:a16="http://schemas.microsoft.com/office/drawing/2014/main" id="{8CEA9D15-4506-780F-01BF-BD421D4888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2218" y="516676"/>
            <a:ext cx="812800" cy="812800"/>
          </a:xfrm>
          <a:prstGeom prst="rect">
            <a:avLst/>
          </a:prstGeom>
        </p:spPr>
      </p:pic>
    </p:spTree>
    <p:extLst>
      <p:ext uri="{BB962C8B-B14F-4D97-AF65-F5344CB8AC3E}">
        <p14:creationId xmlns:p14="http://schemas.microsoft.com/office/powerpoint/2010/main" val="179275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48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F3A0F6C-EB8F-4A4C-8258-23F6D815E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8352" cy="6438900"/>
          </a:xfrm>
          <a:custGeom>
            <a:avLst/>
            <a:gdLst>
              <a:gd name="connsiteX0" fmla="*/ 0 w 12198352"/>
              <a:gd name="connsiteY0" fmla="*/ 0 h 6438900"/>
              <a:gd name="connsiteX1" fmla="*/ 12198352 w 12198352"/>
              <a:gd name="connsiteY1" fmla="*/ 0 h 6438900"/>
              <a:gd name="connsiteX2" fmla="*/ 12198352 w 12198352"/>
              <a:gd name="connsiteY2" fmla="*/ 5644414 h 6438900"/>
              <a:gd name="connsiteX3" fmla="*/ 12042486 w 12198352"/>
              <a:gd name="connsiteY3" fmla="*/ 5750064 h 6438900"/>
              <a:gd name="connsiteX4" fmla="*/ 9483672 w 12198352"/>
              <a:gd name="connsiteY4" fmla="*/ 6432438 h 6438900"/>
              <a:gd name="connsiteX5" fmla="*/ 8500895 w 12198352"/>
              <a:gd name="connsiteY5" fmla="*/ 6437925 h 6438900"/>
              <a:gd name="connsiteX6" fmla="*/ 1629409 w 12198352"/>
              <a:gd name="connsiteY6" fmla="*/ 5170893 h 6438900"/>
              <a:gd name="connsiteX7" fmla="*/ 433424 w 12198352"/>
              <a:gd name="connsiteY7" fmla="*/ 4633819 h 6438900"/>
              <a:gd name="connsiteX8" fmla="*/ 0 w 12198352"/>
              <a:gd name="connsiteY8" fmla="*/ 4450771 h 643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8352" h="6438900">
                <a:moveTo>
                  <a:pt x="0" y="0"/>
                </a:moveTo>
                <a:lnTo>
                  <a:pt x="12198352" y="0"/>
                </a:lnTo>
                <a:lnTo>
                  <a:pt x="12198352" y="5644414"/>
                </a:lnTo>
                <a:lnTo>
                  <a:pt x="12042486" y="5750064"/>
                </a:lnTo>
                <a:cubicBezTo>
                  <a:pt x="11268689" y="6237466"/>
                  <a:pt x="10357585" y="6417714"/>
                  <a:pt x="9483672" y="6432438"/>
                </a:cubicBezTo>
                <a:cubicBezTo>
                  <a:pt x="9158751" y="6438062"/>
                  <a:pt x="8830819" y="6440385"/>
                  <a:pt x="8500895" y="6437925"/>
                </a:cubicBezTo>
                <a:cubicBezTo>
                  <a:pt x="6191416" y="6420695"/>
                  <a:pt x="3784289" y="6168856"/>
                  <a:pt x="1629409" y="5170893"/>
                </a:cubicBezTo>
                <a:cubicBezTo>
                  <a:pt x="1229906" y="4985892"/>
                  <a:pt x="831404" y="4807078"/>
                  <a:pt x="433424" y="4633819"/>
                </a:cubicBezTo>
                <a:lnTo>
                  <a:pt x="0" y="445077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solidFill>
                <a:prstClr val="white"/>
              </a:solidFill>
              <a:latin typeface="Avenir Next LT Pro" panose="020B0504020202020204" pitchFamily="34" charset="0"/>
            </a:endParaRPr>
          </a:p>
        </p:txBody>
      </p:sp>
      <p:sp>
        <p:nvSpPr>
          <p:cNvPr id="13" name="Freeform: Shape 12">
            <a:extLst>
              <a:ext uri="{FF2B5EF4-FFF2-40B4-BE49-F238E27FC236}">
                <a16:creationId xmlns:a16="http://schemas.microsoft.com/office/drawing/2014/main" id="{6A9C92F4-A4A4-42E0-9391-C666AAED1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817925">
            <a:off x="2322363" y="-118377"/>
            <a:ext cx="7900749" cy="9821966"/>
          </a:xfrm>
          <a:custGeom>
            <a:avLst/>
            <a:gdLst>
              <a:gd name="connsiteX0" fmla="*/ 589029 w 7858893"/>
              <a:gd name="connsiteY0" fmla="*/ 9827096 h 9827096"/>
              <a:gd name="connsiteX1" fmla="*/ 0 w 7858893"/>
              <a:gd name="connsiteY1" fmla="*/ 9338053 h 9827096"/>
              <a:gd name="connsiteX2" fmla="*/ 50440 w 7858893"/>
              <a:gd name="connsiteY2" fmla="*/ 9011561 h 9827096"/>
              <a:gd name="connsiteX3" fmla="*/ 398242 w 7858893"/>
              <a:gd name="connsiteY3" fmla="*/ 7620242 h 9827096"/>
              <a:gd name="connsiteX4" fmla="*/ 6756719 w 7858893"/>
              <a:gd name="connsiteY4" fmla="*/ 593416 h 9827096"/>
              <a:gd name="connsiteX5" fmla="*/ 7642630 w 7858893"/>
              <a:gd name="connsiteY5" fmla="*/ 111525 h 9827096"/>
              <a:gd name="connsiteX6" fmla="*/ 7858893 w 7858893"/>
              <a:gd name="connsiteY6" fmla="*/ 0 h 9827096"/>
              <a:gd name="connsiteX0" fmla="*/ 589029 w 8190490"/>
              <a:gd name="connsiteY0" fmla="*/ 9787128 h 9787128"/>
              <a:gd name="connsiteX1" fmla="*/ 0 w 8190490"/>
              <a:gd name="connsiteY1" fmla="*/ 9298085 h 9787128"/>
              <a:gd name="connsiteX2" fmla="*/ 50440 w 8190490"/>
              <a:gd name="connsiteY2" fmla="*/ 8971593 h 9787128"/>
              <a:gd name="connsiteX3" fmla="*/ 398242 w 8190490"/>
              <a:gd name="connsiteY3" fmla="*/ 7580274 h 9787128"/>
              <a:gd name="connsiteX4" fmla="*/ 6756719 w 8190490"/>
              <a:gd name="connsiteY4" fmla="*/ 553448 h 9787128"/>
              <a:gd name="connsiteX5" fmla="*/ 7642630 w 8190490"/>
              <a:gd name="connsiteY5" fmla="*/ 71557 h 9787128"/>
              <a:gd name="connsiteX6" fmla="*/ 8190490 w 8190490"/>
              <a:gd name="connsiteY6" fmla="*/ 0 h 9787128"/>
              <a:gd name="connsiteX7" fmla="*/ 589029 w 8190490"/>
              <a:gd name="connsiteY7" fmla="*/ 9787128 h 9787128"/>
              <a:gd name="connsiteX0" fmla="*/ 589029 w 8281930"/>
              <a:gd name="connsiteY0" fmla="*/ 9722690 h 9722690"/>
              <a:gd name="connsiteX1" fmla="*/ 0 w 8281930"/>
              <a:gd name="connsiteY1" fmla="*/ 9233647 h 9722690"/>
              <a:gd name="connsiteX2" fmla="*/ 50440 w 8281930"/>
              <a:gd name="connsiteY2" fmla="*/ 8907155 h 9722690"/>
              <a:gd name="connsiteX3" fmla="*/ 398242 w 8281930"/>
              <a:gd name="connsiteY3" fmla="*/ 7515836 h 9722690"/>
              <a:gd name="connsiteX4" fmla="*/ 6756719 w 8281930"/>
              <a:gd name="connsiteY4" fmla="*/ 489010 h 9722690"/>
              <a:gd name="connsiteX5" fmla="*/ 7642630 w 8281930"/>
              <a:gd name="connsiteY5" fmla="*/ 7119 h 9722690"/>
              <a:gd name="connsiteX6" fmla="*/ 8281930 w 8281930"/>
              <a:gd name="connsiteY6" fmla="*/ 27002 h 9722690"/>
              <a:gd name="connsiteX0" fmla="*/ 589029 w 7911958"/>
              <a:gd name="connsiteY0" fmla="*/ 9802819 h 9802819"/>
              <a:gd name="connsiteX1" fmla="*/ 0 w 7911958"/>
              <a:gd name="connsiteY1" fmla="*/ 9313776 h 9802819"/>
              <a:gd name="connsiteX2" fmla="*/ 50440 w 7911958"/>
              <a:gd name="connsiteY2" fmla="*/ 8987284 h 9802819"/>
              <a:gd name="connsiteX3" fmla="*/ 398242 w 7911958"/>
              <a:gd name="connsiteY3" fmla="*/ 7595965 h 9802819"/>
              <a:gd name="connsiteX4" fmla="*/ 6756719 w 7911958"/>
              <a:gd name="connsiteY4" fmla="*/ 569139 h 9802819"/>
              <a:gd name="connsiteX5" fmla="*/ 7642630 w 7911958"/>
              <a:gd name="connsiteY5" fmla="*/ 87248 h 9802819"/>
              <a:gd name="connsiteX6" fmla="*/ 7911958 w 7911958"/>
              <a:gd name="connsiteY6" fmla="*/ 0 h 9802819"/>
              <a:gd name="connsiteX0" fmla="*/ 589029 w 7642630"/>
              <a:gd name="connsiteY0" fmla="*/ 9715571 h 9715571"/>
              <a:gd name="connsiteX1" fmla="*/ 0 w 7642630"/>
              <a:gd name="connsiteY1" fmla="*/ 9226528 h 9715571"/>
              <a:gd name="connsiteX2" fmla="*/ 50440 w 7642630"/>
              <a:gd name="connsiteY2" fmla="*/ 8900036 h 9715571"/>
              <a:gd name="connsiteX3" fmla="*/ 398242 w 7642630"/>
              <a:gd name="connsiteY3" fmla="*/ 7508717 h 9715571"/>
              <a:gd name="connsiteX4" fmla="*/ 6756719 w 7642630"/>
              <a:gd name="connsiteY4" fmla="*/ 481891 h 9715571"/>
              <a:gd name="connsiteX5" fmla="*/ 7642630 w 7642630"/>
              <a:gd name="connsiteY5" fmla="*/ 0 h 9715571"/>
              <a:gd name="connsiteX0" fmla="*/ 589029 w 7900749"/>
              <a:gd name="connsiteY0" fmla="*/ 9821966 h 9821966"/>
              <a:gd name="connsiteX1" fmla="*/ 0 w 7900749"/>
              <a:gd name="connsiteY1" fmla="*/ 9332923 h 9821966"/>
              <a:gd name="connsiteX2" fmla="*/ 50440 w 7900749"/>
              <a:gd name="connsiteY2" fmla="*/ 9006431 h 9821966"/>
              <a:gd name="connsiteX3" fmla="*/ 398242 w 7900749"/>
              <a:gd name="connsiteY3" fmla="*/ 7615112 h 9821966"/>
              <a:gd name="connsiteX4" fmla="*/ 6756719 w 7900749"/>
              <a:gd name="connsiteY4" fmla="*/ 588286 h 9821966"/>
              <a:gd name="connsiteX5" fmla="*/ 7900749 w 7900749"/>
              <a:gd name="connsiteY5" fmla="*/ 0 h 982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00749" h="9821966">
                <a:moveTo>
                  <a:pt x="589029" y="9821966"/>
                </a:moveTo>
                <a:lnTo>
                  <a:pt x="0" y="9332923"/>
                </a:lnTo>
                <a:lnTo>
                  <a:pt x="50440" y="9006431"/>
                </a:lnTo>
                <a:cubicBezTo>
                  <a:pt x="119970" y="8604142"/>
                  <a:pt x="221982" y="8158814"/>
                  <a:pt x="398242" y="7615112"/>
                </a:cubicBezTo>
                <a:cubicBezTo>
                  <a:pt x="1372817" y="4608865"/>
                  <a:pt x="3887952" y="2237199"/>
                  <a:pt x="6756719" y="588286"/>
                </a:cubicBezTo>
                <a:cubicBezTo>
                  <a:pt x="6992735" y="452730"/>
                  <a:pt x="7549593" y="182994"/>
                  <a:pt x="7900749"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1D23682A-0264-AE99-86CA-1D876464720C}"/>
              </a:ext>
            </a:extLst>
          </p:cNvPr>
          <p:cNvSpPr>
            <a:spLocks noGrp="1"/>
          </p:cNvSpPr>
          <p:nvPr>
            <p:ph type="title"/>
          </p:nvPr>
        </p:nvSpPr>
        <p:spPr>
          <a:xfrm>
            <a:off x="718751" y="762000"/>
            <a:ext cx="3598808" cy="2286000"/>
          </a:xfrm>
        </p:spPr>
        <p:txBody>
          <a:bodyPr anchor="t">
            <a:normAutofit/>
          </a:bodyPr>
          <a:lstStyle/>
          <a:p>
            <a:r>
              <a:rPr lang="en-US" sz="3200">
                <a:solidFill>
                  <a:srgbClr val="FFFFFF"/>
                </a:solidFill>
              </a:rPr>
              <a:t>Conclusions</a:t>
            </a:r>
          </a:p>
        </p:txBody>
      </p:sp>
      <p:graphicFrame>
        <p:nvGraphicFramePr>
          <p:cNvPr id="5" name="Content Placeholder 2">
            <a:extLst>
              <a:ext uri="{FF2B5EF4-FFF2-40B4-BE49-F238E27FC236}">
                <a16:creationId xmlns:a16="http://schemas.microsoft.com/office/drawing/2014/main" id="{6FDCF0A6-6CD0-4BF3-B19B-A750035130BE}"/>
              </a:ext>
            </a:extLst>
          </p:cNvPr>
          <p:cNvGraphicFramePr>
            <a:graphicFrameLocks noGrp="1"/>
          </p:cNvGraphicFramePr>
          <p:nvPr>
            <p:ph idx="1"/>
            <p:extLst>
              <p:ext uri="{D42A27DB-BD31-4B8C-83A1-F6EECF244321}">
                <p14:modId xmlns:p14="http://schemas.microsoft.com/office/powerpoint/2010/main" val="4248491976"/>
              </p:ext>
            </p:extLst>
          </p:nvPr>
        </p:nvGraphicFramePr>
        <p:xfrm>
          <a:off x="4572000" y="771726"/>
          <a:ext cx="6858000" cy="45622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Recording Dec 11, 2022 at 8:48:34 AM">
            <a:hlinkClick r:id="" action="ppaction://media"/>
            <a:extLst>
              <a:ext uri="{FF2B5EF4-FFF2-40B4-BE49-F238E27FC236}">
                <a16:creationId xmlns:a16="http://schemas.microsoft.com/office/drawing/2014/main" id="{ADE328EC-8EE1-3BF0-1C57-423D200F3BA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76858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DD277-B18E-9988-5FE9-242012A0951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B2BD3A29-4C04-E922-3058-7530EFEF9E1E}"/>
              </a:ext>
            </a:extLst>
          </p:cNvPr>
          <p:cNvSpPr>
            <a:spLocks noGrp="1"/>
          </p:cNvSpPr>
          <p:nvPr>
            <p:ph idx="1"/>
          </p:nvPr>
        </p:nvSpPr>
        <p:spPr/>
        <p:txBody>
          <a:bodyPr/>
          <a:lstStyle/>
          <a:p>
            <a:r>
              <a:rPr lang="en-US" i="1" dirty="0">
                <a:effectLst/>
              </a:rPr>
              <a:t>Bike sharing demand</a:t>
            </a:r>
            <a:r>
              <a:rPr lang="en-US" dirty="0">
                <a:effectLst/>
              </a:rPr>
              <a:t>. Kaggle. (n.d.). Retrieved December 11, 2022, from https://</a:t>
            </a:r>
            <a:r>
              <a:rPr lang="en-US" dirty="0" err="1">
                <a:effectLst/>
              </a:rPr>
              <a:t>www.kaggle.com</a:t>
            </a:r>
            <a:r>
              <a:rPr lang="en-US" dirty="0">
                <a:effectLst/>
              </a:rPr>
              <a:t>/competitions/bike-sharing-demand/</a:t>
            </a:r>
            <a:r>
              <a:rPr lang="en-US" dirty="0" err="1">
                <a:effectLst/>
              </a:rPr>
              <a:t>data?select</a:t>
            </a:r>
            <a:r>
              <a:rPr lang="en-US" dirty="0">
                <a:effectLst/>
              </a:rPr>
              <a:t>=</a:t>
            </a:r>
            <a:r>
              <a:rPr lang="en-US" dirty="0" err="1">
                <a:effectLst/>
              </a:rPr>
              <a:t>test.csv</a:t>
            </a:r>
            <a:r>
              <a:rPr lang="en-US" dirty="0">
                <a:effectLst/>
              </a:rPr>
              <a:t> </a:t>
            </a:r>
          </a:p>
          <a:p>
            <a:endParaRPr lang="en-US" dirty="0"/>
          </a:p>
        </p:txBody>
      </p:sp>
      <p:pic>
        <p:nvPicPr>
          <p:cNvPr id="4" name="Audio Recording Dec 11, 2022 at 8:48:53 AM">
            <a:hlinkClick r:id="" action="ppaction://media"/>
            <a:extLst>
              <a:ext uri="{FF2B5EF4-FFF2-40B4-BE49-F238E27FC236}">
                <a16:creationId xmlns:a16="http://schemas.microsoft.com/office/drawing/2014/main" id="{E9FCB299-E720-0758-445A-0E0D0288215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412968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7BBA9-4C23-E3C9-54FD-26AF54C8E43F}"/>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B2F9BC8E-E052-A7DF-4BCB-EA557ECC10B8}"/>
              </a:ext>
            </a:extLst>
          </p:cNvPr>
          <p:cNvSpPr>
            <a:spLocks noGrp="1"/>
          </p:cNvSpPr>
          <p:nvPr>
            <p:ph idx="1"/>
          </p:nvPr>
        </p:nvSpPr>
        <p:spPr/>
        <p:txBody>
          <a:bodyPr>
            <a:normAutofit lnSpcReduction="10000"/>
          </a:bodyPr>
          <a:lstStyle/>
          <a:p>
            <a:r>
              <a:rPr lang="en-US" dirty="0"/>
              <a:t>Problem Statement</a:t>
            </a:r>
          </a:p>
          <a:p>
            <a:r>
              <a:rPr lang="en-US" dirty="0"/>
              <a:t>Research Question</a:t>
            </a:r>
          </a:p>
          <a:p>
            <a:r>
              <a:rPr lang="en-US" dirty="0"/>
              <a:t>Dataset</a:t>
            </a:r>
          </a:p>
          <a:p>
            <a:r>
              <a:rPr lang="en-US" dirty="0"/>
              <a:t>Methodology</a:t>
            </a:r>
          </a:p>
          <a:p>
            <a:r>
              <a:rPr lang="en-US" dirty="0"/>
              <a:t>Results</a:t>
            </a:r>
          </a:p>
          <a:p>
            <a:r>
              <a:rPr lang="en-US" dirty="0"/>
              <a:t>Conclusions</a:t>
            </a:r>
          </a:p>
        </p:txBody>
      </p:sp>
      <p:pic>
        <p:nvPicPr>
          <p:cNvPr id="4" name="Audio Recording Dec 11, 2022 at 8:35:03 AM">
            <a:hlinkClick r:id="" action="ppaction://media"/>
            <a:extLst>
              <a:ext uri="{FF2B5EF4-FFF2-40B4-BE49-F238E27FC236}">
                <a16:creationId xmlns:a16="http://schemas.microsoft.com/office/drawing/2014/main" id="{1EB5BC2F-8EE8-DC52-9AF6-24A1EBD3237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25483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31D5-37DD-B3F0-25D4-E16F121B9839}"/>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1A931D93-7524-B3EA-47C2-DD2288C7612E}"/>
              </a:ext>
            </a:extLst>
          </p:cNvPr>
          <p:cNvSpPr>
            <a:spLocks noGrp="1"/>
          </p:cNvSpPr>
          <p:nvPr>
            <p:ph idx="1"/>
          </p:nvPr>
        </p:nvSpPr>
        <p:spPr/>
        <p:txBody>
          <a:bodyPr/>
          <a:lstStyle/>
          <a:p>
            <a:r>
              <a:rPr lang="en-US" dirty="0"/>
              <a:t>Bike Sharing Systems have been a growing way of easy and reliable transportation across many cities in the world. Companies need to be able to know how many bicycles should be available at each specific location in a particular city depending on time, season, weather, temperature and other factors.</a:t>
            </a:r>
          </a:p>
        </p:txBody>
      </p:sp>
      <p:pic>
        <p:nvPicPr>
          <p:cNvPr id="4" name="Audio Recording Dec 11, 2022 at 8:37:09 AM">
            <a:hlinkClick r:id="" action="ppaction://media"/>
            <a:extLst>
              <a:ext uri="{FF2B5EF4-FFF2-40B4-BE49-F238E27FC236}">
                <a16:creationId xmlns:a16="http://schemas.microsoft.com/office/drawing/2014/main" id="{CCFB6D16-C5B8-EF5B-9B28-F8C835EDCB9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90050" y="304800"/>
            <a:ext cx="812800" cy="812800"/>
          </a:xfrm>
          <a:prstGeom prst="rect">
            <a:avLst/>
          </a:prstGeom>
        </p:spPr>
      </p:pic>
    </p:spTree>
    <p:extLst>
      <p:ext uri="{BB962C8B-B14F-4D97-AF65-F5344CB8AC3E}">
        <p14:creationId xmlns:p14="http://schemas.microsoft.com/office/powerpoint/2010/main" val="424835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566B3-9D52-1D89-5B19-29C1097AF4FD}"/>
              </a:ext>
            </a:extLst>
          </p:cNvPr>
          <p:cNvSpPr>
            <a:spLocks noGrp="1"/>
          </p:cNvSpPr>
          <p:nvPr>
            <p:ph type="title"/>
          </p:nvPr>
        </p:nvSpPr>
        <p:spPr/>
        <p:txBody>
          <a:bodyPr/>
          <a:lstStyle/>
          <a:p>
            <a:r>
              <a:rPr lang="en-US" dirty="0"/>
              <a:t>Research Question</a:t>
            </a:r>
          </a:p>
        </p:txBody>
      </p:sp>
      <p:sp>
        <p:nvSpPr>
          <p:cNvPr id="3" name="Content Placeholder 2">
            <a:extLst>
              <a:ext uri="{FF2B5EF4-FFF2-40B4-BE49-F238E27FC236}">
                <a16:creationId xmlns:a16="http://schemas.microsoft.com/office/drawing/2014/main" id="{5B707DDB-7B91-6B39-4FFD-D46E96284A25}"/>
              </a:ext>
            </a:extLst>
          </p:cNvPr>
          <p:cNvSpPr>
            <a:spLocks noGrp="1"/>
          </p:cNvSpPr>
          <p:nvPr>
            <p:ph idx="1"/>
          </p:nvPr>
        </p:nvSpPr>
        <p:spPr/>
        <p:txBody>
          <a:bodyPr/>
          <a:lstStyle/>
          <a:p>
            <a:r>
              <a:rPr lang="en-US" dirty="0"/>
              <a:t>Can various machine learning prediction models based upon  historical usage patterns with weather data help make Bike Sharing Systems more efficient within the city of Washington DC specifically by determining when bicycles should be placed at each bike docking location?</a:t>
            </a:r>
          </a:p>
        </p:txBody>
      </p:sp>
      <p:pic>
        <p:nvPicPr>
          <p:cNvPr id="4" name="Audio Recording Dec 11, 2022 at 8:38:30 AM">
            <a:hlinkClick r:id="" action="ppaction://media"/>
            <a:extLst>
              <a:ext uri="{FF2B5EF4-FFF2-40B4-BE49-F238E27FC236}">
                <a16:creationId xmlns:a16="http://schemas.microsoft.com/office/drawing/2014/main" id="{520E1085-04B8-DAF0-9C0D-89CA3CAE107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247063" y="753917"/>
            <a:ext cx="812800" cy="812800"/>
          </a:xfrm>
          <a:prstGeom prst="rect">
            <a:avLst/>
          </a:prstGeom>
        </p:spPr>
      </p:pic>
    </p:spTree>
    <p:extLst>
      <p:ext uri="{BB962C8B-B14F-4D97-AF65-F5344CB8AC3E}">
        <p14:creationId xmlns:p14="http://schemas.microsoft.com/office/powerpoint/2010/main" val="84674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C9A92-3B2B-9392-A62A-F4541D5ECEF5}"/>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AB8E4299-E606-AE68-D688-0D22EAFAF9E6}"/>
              </a:ext>
            </a:extLst>
          </p:cNvPr>
          <p:cNvSpPr>
            <a:spLocks noGrp="1"/>
          </p:cNvSpPr>
          <p:nvPr>
            <p:ph idx="1"/>
          </p:nvPr>
        </p:nvSpPr>
        <p:spPr/>
        <p:txBody>
          <a:bodyPr>
            <a:normAutofit fontScale="77500" lnSpcReduction="20000"/>
          </a:bodyPr>
          <a:lstStyle/>
          <a:p>
            <a:r>
              <a:rPr lang="en-US" dirty="0"/>
              <a:t>The dataset used: </a:t>
            </a:r>
            <a:r>
              <a:rPr lang="en-US" dirty="0">
                <a:hlinkClick r:id="rId4"/>
              </a:rPr>
              <a:t>https://www.kaggle.com/competitions/bike-sharing-demand/data</a:t>
            </a:r>
            <a:endParaRPr lang="en-US" dirty="0"/>
          </a:p>
          <a:p>
            <a:r>
              <a:rPr lang="en-US" dirty="0"/>
              <a:t>There is both a train and test csv dataset that will be used to create prediction models from. The datasets are historical hourly rental data spanning two years of worldwide bike rental systems. The training set is comprised of 19 days of each month while the testing set is the 20</a:t>
            </a:r>
            <a:r>
              <a:rPr lang="en-US" baseline="30000" dirty="0"/>
              <a:t>th</a:t>
            </a:r>
            <a:r>
              <a:rPr lang="en-US" dirty="0"/>
              <a:t> day until the end of the month. Each dataset contains the fields datetime, season, holiday, working day, weather, temp, humidity, wind speed, registered users, unregister users, and count of total renters. All these factors will be considered when predicting the number of bike renters at a specific time.</a:t>
            </a:r>
          </a:p>
        </p:txBody>
      </p:sp>
      <p:pic>
        <p:nvPicPr>
          <p:cNvPr id="4" name="Audio Recording Dec 11, 2022 at 8:39:28 AM">
            <a:hlinkClick r:id="" action="ppaction://media"/>
            <a:extLst>
              <a:ext uri="{FF2B5EF4-FFF2-40B4-BE49-F238E27FC236}">
                <a16:creationId xmlns:a16="http://schemas.microsoft.com/office/drawing/2014/main" id="{A72A9A56-8810-FAC0-651A-6D2836ADD5D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090025" y="711200"/>
            <a:ext cx="812800" cy="812800"/>
          </a:xfrm>
          <a:prstGeom prst="rect">
            <a:avLst/>
          </a:prstGeom>
        </p:spPr>
      </p:pic>
    </p:spTree>
    <p:extLst>
      <p:ext uri="{BB962C8B-B14F-4D97-AF65-F5344CB8AC3E}">
        <p14:creationId xmlns:p14="http://schemas.microsoft.com/office/powerpoint/2010/main" val="150029795"/>
      </p:ext>
    </p:extLst>
  </p:cSld>
  <p:clrMapOvr>
    <a:masterClrMapping/>
  </p:clrMapOvr>
  <mc:AlternateContent xmlns:mc="http://schemas.openxmlformats.org/markup-compatibility/2006">
    <mc:Choice xmlns:p14="http://schemas.microsoft.com/office/powerpoint/2010/main" Requires="p14">
      <p:transition spd="slow" p14:dur="2000" advTm="3670"/>
    </mc:Choice>
    <mc:Fallback>
      <p:transition spd="slow" advTm="36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4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CCF95977-3198-16B1-87D4-F74C1A4C884A}"/>
              </a:ext>
            </a:extLst>
          </p:cNvPr>
          <p:cNvPicPr>
            <a:picLocks noChangeAspect="1"/>
          </p:cNvPicPr>
          <p:nvPr/>
        </p:nvPicPr>
        <p:blipFill rotWithShape="1">
          <a:blip r:embed="rId4"/>
          <a:srcRect l="25973" r="12254"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11" name="Freeform: Shape 10">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D0DBA69F-1B4F-67F0-6576-F5C2D52C7F61}"/>
              </a:ext>
            </a:extLst>
          </p:cNvPr>
          <p:cNvSpPr>
            <a:spLocks noGrp="1"/>
          </p:cNvSpPr>
          <p:nvPr>
            <p:ph idx="1"/>
          </p:nvPr>
        </p:nvSpPr>
        <p:spPr>
          <a:xfrm>
            <a:off x="762000" y="2286000"/>
            <a:ext cx="5334000" cy="3810001"/>
          </a:xfrm>
        </p:spPr>
        <p:txBody>
          <a:bodyPr>
            <a:normAutofit/>
          </a:bodyPr>
          <a:lstStyle/>
          <a:p>
            <a:pPr>
              <a:lnSpc>
                <a:spcPct val="115000"/>
              </a:lnSpc>
            </a:pPr>
            <a:r>
              <a:rPr lang="en-US" sz="1900"/>
              <a:t>The project will use the train and test datasets within Python to predict the number of bike renters at a specific time and location. First, EDA on the datasets will be conducted to see likely trends on different periods of time. After, do data pre-processing and splitting into training/testing sets within Python. Next, build a few different machine learning models and test which model is performing the most accurate.</a:t>
            </a:r>
          </a:p>
        </p:txBody>
      </p:sp>
      <p:sp>
        <p:nvSpPr>
          <p:cNvPr id="2" name="Title 1">
            <a:extLst>
              <a:ext uri="{FF2B5EF4-FFF2-40B4-BE49-F238E27FC236}">
                <a16:creationId xmlns:a16="http://schemas.microsoft.com/office/drawing/2014/main" id="{CF75A56E-A00E-F6C6-6B71-C813AAD827A0}"/>
              </a:ext>
            </a:extLst>
          </p:cNvPr>
          <p:cNvSpPr>
            <a:spLocks noGrp="1"/>
          </p:cNvSpPr>
          <p:nvPr>
            <p:ph type="title"/>
          </p:nvPr>
        </p:nvSpPr>
        <p:spPr>
          <a:xfrm>
            <a:off x="762000" y="762000"/>
            <a:ext cx="5334000" cy="1524000"/>
          </a:xfrm>
        </p:spPr>
        <p:txBody>
          <a:bodyPr>
            <a:normAutofit/>
          </a:bodyPr>
          <a:lstStyle/>
          <a:p>
            <a:r>
              <a:rPr lang="en-US" sz="3200"/>
              <a:t>Methodology</a:t>
            </a:r>
          </a:p>
        </p:txBody>
      </p:sp>
      <p:pic>
        <p:nvPicPr>
          <p:cNvPr id="4" name="Audio Recording Dec 11, 2022 at 8:41:17 AM">
            <a:hlinkClick r:id="" action="ppaction://media"/>
            <a:extLst>
              <a:ext uri="{FF2B5EF4-FFF2-40B4-BE49-F238E27FC236}">
                <a16:creationId xmlns:a16="http://schemas.microsoft.com/office/drawing/2014/main" id="{D951797D-7385-02B7-A705-90799439F0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496416660"/>
      </p:ext>
    </p:extLst>
  </p:cSld>
  <p:clrMapOvr>
    <a:masterClrMapping/>
  </p:clrMapOvr>
  <mc:AlternateContent xmlns:mc="http://schemas.openxmlformats.org/markup-compatibility/2006">
    <mc:Choice xmlns:p14="http://schemas.microsoft.com/office/powerpoint/2010/main" Requires="p14">
      <p:transition spd="slow" p14:dur="2000" advTm="3374"/>
    </mc:Choice>
    <mc:Fallback>
      <p:transition spd="slow" advTm="33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158534E-36EE-6009-C349-3AC72A747E22}"/>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dirty="0">
                <a:solidFill>
                  <a:schemeClr val="tx1"/>
                </a:solidFill>
                <a:latin typeface="+mj-lt"/>
                <a:ea typeface="+mj-ea"/>
                <a:cs typeface="+mj-cs"/>
              </a:rPr>
              <a:t>Temp by Profit</a:t>
            </a:r>
          </a:p>
        </p:txBody>
      </p:sp>
      <p:sp>
        <p:nvSpPr>
          <p:cNvPr id="18" name="Freeform: Shape 17">
            <a:extLst>
              <a:ext uri="{FF2B5EF4-FFF2-40B4-BE49-F238E27FC236}">
                <a16:creationId xmlns:a16="http://schemas.microsoft.com/office/drawing/2014/main" id="{F798D3DD-23B7-41EE-9021-C8F9A8E2C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26" name="Group 19">
            <a:extLst>
              <a:ext uri="{FF2B5EF4-FFF2-40B4-BE49-F238E27FC236}">
                <a16:creationId xmlns:a16="http://schemas.microsoft.com/office/drawing/2014/main" id="{2C072688-BFC7-4FE8-A45E-B3C63CBB9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27" name="Freeform: Shape 20">
              <a:extLst>
                <a:ext uri="{FF2B5EF4-FFF2-40B4-BE49-F238E27FC236}">
                  <a16:creationId xmlns:a16="http://schemas.microsoft.com/office/drawing/2014/main" id="{F3002ED9-43C6-4BA8-8941-9AFCB04E4D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28" name="Freeform: Shape 21">
              <a:extLst>
                <a:ext uri="{FF2B5EF4-FFF2-40B4-BE49-F238E27FC236}">
                  <a16:creationId xmlns:a16="http://schemas.microsoft.com/office/drawing/2014/main" id="{4EB09750-C9B1-40CE-AB9B-FEB308A1F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5" name="Picture 4" descr="Chart, scatter chart&#10;&#10;Description automatically generated">
            <a:extLst>
              <a:ext uri="{FF2B5EF4-FFF2-40B4-BE49-F238E27FC236}">
                <a16:creationId xmlns:a16="http://schemas.microsoft.com/office/drawing/2014/main" id="{45971193-0A82-FD14-4138-C81D94AF0099}"/>
              </a:ext>
            </a:extLst>
          </p:cNvPr>
          <p:cNvPicPr>
            <a:picLocks noChangeAspect="1"/>
          </p:cNvPicPr>
          <p:nvPr/>
        </p:nvPicPr>
        <p:blipFill rotWithShape="1">
          <a:blip r:embed="rId4"/>
          <a:srcRect t="285"/>
          <a:stretch/>
        </p:blipFill>
        <p:spPr>
          <a:xfrm>
            <a:off x="5334000" y="762000"/>
            <a:ext cx="6096000" cy="5333999"/>
          </a:xfrm>
          <a:prstGeom prst="rect">
            <a:avLst/>
          </a:prstGeom>
        </p:spPr>
      </p:pic>
      <p:pic>
        <p:nvPicPr>
          <p:cNvPr id="6" name="Audio Recording Dec 11, 2022 at 8:42:10 AM">
            <a:hlinkClick r:id="" action="ppaction://media"/>
            <a:extLst>
              <a:ext uri="{FF2B5EF4-FFF2-40B4-BE49-F238E27FC236}">
                <a16:creationId xmlns:a16="http://schemas.microsoft.com/office/drawing/2014/main" id="{EFFA3CD5-CC68-40B3-A2C6-145E4334EA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682153290"/>
      </p:ext>
    </p:extLst>
  </p:cSld>
  <p:clrMapOvr>
    <a:masterClrMapping/>
  </p:clrMapOvr>
  <mc:AlternateContent xmlns:mc="http://schemas.openxmlformats.org/markup-compatibility/2006">
    <mc:Choice xmlns:p14="http://schemas.microsoft.com/office/powerpoint/2010/main" Requires="p14">
      <p:transition spd="slow" p14:dur="2000" advTm="4437"/>
    </mc:Choice>
    <mc:Fallback>
      <p:transition spd="slow" advTm="4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16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59" name="Freeform: Shape 58">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61" name="Freeform: Shape 60">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63" name="Rectangle 62">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5" name="Freeform: Shape 64">
            <a:extLst>
              <a:ext uri="{FF2B5EF4-FFF2-40B4-BE49-F238E27FC236}">
                <a16:creationId xmlns:a16="http://schemas.microsoft.com/office/drawing/2014/main" id="{BFC5A2D8-56E8-47FB-975D-D777AFEA4F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728" y="3"/>
            <a:ext cx="6927272" cy="5330949"/>
          </a:xfrm>
          <a:custGeom>
            <a:avLst/>
            <a:gdLst>
              <a:gd name="connsiteX0" fmla="*/ 0 w 6927272"/>
              <a:gd name="connsiteY0" fmla="*/ 0 h 5330949"/>
              <a:gd name="connsiteX1" fmla="*/ 6927272 w 6927272"/>
              <a:gd name="connsiteY1" fmla="*/ 0 h 5330949"/>
              <a:gd name="connsiteX2" fmla="*/ 6927272 w 6927272"/>
              <a:gd name="connsiteY2" fmla="*/ 3912793 h 5330949"/>
              <a:gd name="connsiteX3" fmla="*/ 6884989 w 6927272"/>
              <a:gd name="connsiteY3" fmla="*/ 4002742 h 5330949"/>
              <a:gd name="connsiteX4" fmla="*/ 6592028 w 6927272"/>
              <a:gd name="connsiteY4" fmla="*/ 4494163 h 5330949"/>
              <a:gd name="connsiteX5" fmla="*/ 3742808 w 6927272"/>
              <a:gd name="connsiteY5" fmla="*/ 5122218 h 5330949"/>
              <a:gd name="connsiteX6" fmla="*/ 326623 w 6927272"/>
              <a:gd name="connsiteY6" fmla="*/ 2148182 h 5330949"/>
              <a:gd name="connsiteX7" fmla="*/ 13721 w 6927272"/>
              <a:gd name="connsiteY7" fmla="*/ 201231 h 533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7272" h="5330949">
                <a:moveTo>
                  <a:pt x="0" y="0"/>
                </a:moveTo>
                <a:lnTo>
                  <a:pt x="6927272" y="0"/>
                </a:lnTo>
                <a:lnTo>
                  <a:pt x="6927272" y="3912793"/>
                </a:lnTo>
                <a:lnTo>
                  <a:pt x="6884989" y="4002742"/>
                </a:lnTo>
                <a:cubicBezTo>
                  <a:pt x="6799406" y="4174873"/>
                  <a:pt x="6702812" y="4339578"/>
                  <a:pt x="6592028" y="4494163"/>
                </a:cubicBezTo>
                <a:cubicBezTo>
                  <a:pt x="5802121" y="5596640"/>
                  <a:pt x="4821632" y="5380883"/>
                  <a:pt x="3742808" y="5122218"/>
                </a:cubicBezTo>
                <a:cubicBezTo>
                  <a:pt x="2131653" y="4735722"/>
                  <a:pt x="759367" y="4191689"/>
                  <a:pt x="326623" y="2148182"/>
                </a:cubicBezTo>
                <a:cubicBezTo>
                  <a:pt x="186907" y="1488770"/>
                  <a:pt x="67840" y="834043"/>
                  <a:pt x="13721" y="20123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A9896C11-F8DF-437A-B349-8AFD602D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791199" y="-1219198"/>
            <a:ext cx="5181601" cy="762000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63EE9D94-C373-DF38-98DE-828B549420EE}"/>
              </a:ext>
            </a:extLst>
          </p:cNvPr>
          <p:cNvSpPr>
            <a:spLocks noGrp="1"/>
          </p:cNvSpPr>
          <p:nvPr>
            <p:ph type="title"/>
          </p:nvPr>
        </p:nvSpPr>
        <p:spPr>
          <a:xfrm>
            <a:off x="762000" y="1524000"/>
            <a:ext cx="4572000" cy="2286000"/>
          </a:xfrm>
        </p:spPr>
        <p:txBody>
          <a:bodyPr vert="horz" lIns="91440" tIns="45720" rIns="91440" bIns="45720" rtlCol="0" anchor="b">
            <a:normAutofit/>
          </a:bodyPr>
          <a:lstStyle/>
          <a:p>
            <a:r>
              <a:rPr lang="en-US" kern="1200" dirty="0">
                <a:solidFill>
                  <a:schemeClr val="tx1"/>
                </a:solidFill>
                <a:latin typeface="+mj-lt"/>
                <a:ea typeface="+mj-ea"/>
                <a:cs typeface="+mj-cs"/>
              </a:rPr>
              <a:t>Season by Profit</a:t>
            </a:r>
          </a:p>
        </p:txBody>
      </p:sp>
      <p:pic>
        <p:nvPicPr>
          <p:cNvPr id="7" name="Picture 6" descr="Chart, box and whisker chart&#10;&#10;Description automatically generated">
            <a:extLst>
              <a:ext uri="{FF2B5EF4-FFF2-40B4-BE49-F238E27FC236}">
                <a16:creationId xmlns:a16="http://schemas.microsoft.com/office/drawing/2014/main" id="{E55676CB-9C2C-62F7-6F91-891E72B69B88}"/>
              </a:ext>
            </a:extLst>
          </p:cNvPr>
          <p:cNvPicPr>
            <a:picLocks noChangeAspect="1"/>
          </p:cNvPicPr>
          <p:nvPr/>
        </p:nvPicPr>
        <p:blipFill>
          <a:blip r:embed="rId4"/>
          <a:stretch>
            <a:fillRect/>
          </a:stretch>
        </p:blipFill>
        <p:spPr>
          <a:xfrm>
            <a:off x="5515119" y="2132408"/>
            <a:ext cx="5914881" cy="2853929"/>
          </a:xfrm>
          <a:prstGeom prst="rect">
            <a:avLst/>
          </a:prstGeom>
        </p:spPr>
      </p:pic>
      <p:pic>
        <p:nvPicPr>
          <p:cNvPr id="8" name="Audio Recording Dec 11, 2022 at 8:44:52 AM">
            <a:hlinkClick r:id="" action="ppaction://media"/>
            <a:extLst>
              <a:ext uri="{FF2B5EF4-FFF2-40B4-BE49-F238E27FC236}">
                <a16:creationId xmlns:a16="http://schemas.microsoft.com/office/drawing/2014/main" id="{B21FC1FA-EA29-1DBB-0E90-BAC59D959F1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03845" y="706972"/>
            <a:ext cx="812800" cy="812800"/>
          </a:xfrm>
          <a:prstGeom prst="rect">
            <a:avLst/>
          </a:prstGeom>
        </p:spPr>
      </p:pic>
    </p:spTree>
    <p:extLst>
      <p:ext uri="{BB962C8B-B14F-4D97-AF65-F5344CB8AC3E}">
        <p14:creationId xmlns:p14="http://schemas.microsoft.com/office/powerpoint/2010/main" val="240603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785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8"/>
                </p:tgtEl>
              </p:cMediaNode>
            </p:audio>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Freeform: Shape 17">
            <a:extLst>
              <a:ext uri="{FF2B5EF4-FFF2-40B4-BE49-F238E27FC236}">
                <a16:creationId xmlns:a16="http://schemas.microsoft.com/office/drawing/2014/main" id="{BFC5A2D8-56E8-47FB-975D-D777AFEA4F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728" y="3"/>
            <a:ext cx="6927272" cy="5330949"/>
          </a:xfrm>
          <a:custGeom>
            <a:avLst/>
            <a:gdLst>
              <a:gd name="connsiteX0" fmla="*/ 0 w 6927272"/>
              <a:gd name="connsiteY0" fmla="*/ 0 h 5330949"/>
              <a:gd name="connsiteX1" fmla="*/ 6927272 w 6927272"/>
              <a:gd name="connsiteY1" fmla="*/ 0 h 5330949"/>
              <a:gd name="connsiteX2" fmla="*/ 6927272 w 6927272"/>
              <a:gd name="connsiteY2" fmla="*/ 3912793 h 5330949"/>
              <a:gd name="connsiteX3" fmla="*/ 6884989 w 6927272"/>
              <a:gd name="connsiteY3" fmla="*/ 4002742 h 5330949"/>
              <a:gd name="connsiteX4" fmla="*/ 6592028 w 6927272"/>
              <a:gd name="connsiteY4" fmla="*/ 4494163 h 5330949"/>
              <a:gd name="connsiteX5" fmla="*/ 3742808 w 6927272"/>
              <a:gd name="connsiteY5" fmla="*/ 5122218 h 5330949"/>
              <a:gd name="connsiteX6" fmla="*/ 326623 w 6927272"/>
              <a:gd name="connsiteY6" fmla="*/ 2148182 h 5330949"/>
              <a:gd name="connsiteX7" fmla="*/ 13721 w 6927272"/>
              <a:gd name="connsiteY7" fmla="*/ 201231 h 533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7272" h="5330949">
                <a:moveTo>
                  <a:pt x="0" y="0"/>
                </a:moveTo>
                <a:lnTo>
                  <a:pt x="6927272" y="0"/>
                </a:lnTo>
                <a:lnTo>
                  <a:pt x="6927272" y="3912793"/>
                </a:lnTo>
                <a:lnTo>
                  <a:pt x="6884989" y="4002742"/>
                </a:lnTo>
                <a:cubicBezTo>
                  <a:pt x="6799406" y="4174873"/>
                  <a:pt x="6702812" y="4339578"/>
                  <a:pt x="6592028" y="4494163"/>
                </a:cubicBezTo>
                <a:cubicBezTo>
                  <a:pt x="5802121" y="5596640"/>
                  <a:pt x="4821632" y="5380883"/>
                  <a:pt x="3742808" y="5122218"/>
                </a:cubicBezTo>
                <a:cubicBezTo>
                  <a:pt x="2131653" y="4735722"/>
                  <a:pt x="759367" y="4191689"/>
                  <a:pt x="326623" y="2148182"/>
                </a:cubicBezTo>
                <a:cubicBezTo>
                  <a:pt x="186907" y="1488770"/>
                  <a:pt x="67840" y="834043"/>
                  <a:pt x="13721" y="20123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9896C11-F8DF-437A-B349-8AFD602D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791199" y="-1219198"/>
            <a:ext cx="5181601" cy="762000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DF607393-9806-C16A-6B50-1EF1810BFA23}"/>
              </a:ext>
            </a:extLst>
          </p:cNvPr>
          <p:cNvSpPr>
            <a:spLocks noGrp="1"/>
          </p:cNvSpPr>
          <p:nvPr>
            <p:ph type="title"/>
          </p:nvPr>
        </p:nvSpPr>
        <p:spPr>
          <a:xfrm>
            <a:off x="762000" y="1524000"/>
            <a:ext cx="4572000" cy="2286000"/>
          </a:xfrm>
        </p:spPr>
        <p:txBody>
          <a:bodyPr vert="horz" lIns="91440" tIns="45720" rIns="91440" bIns="45720" rtlCol="0" anchor="b">
            <a:normAutofit/>
          </a:bodyPr>
          <a:lstStyle/>
          <a:p>
            <a:r>
              <a:rPr lang="en-US" kern="1200">
                <a:solidFill>
                  <a:schemeClr val="tx1"/>
                </a:solidFill>
                <a:latin typeface="+mj-lt"/>
                <a:ea typeface="+mj-ea"/>
                <a:cs typeface="+mj-cs"/>
              </a:rPr>
              <a:t>Profit by Hour</a:t>
            </a:r>
          </a:p>
        </p:txBody>
      </p:sp>
      <p:pic>
        <p:nvPicPr>
          <p:cNvPr id="5" name="Picture 4" descr="Chart, histogram&#10;&#10;Description automatically generated">
            <a:extLst>
              <a:ext uri="{FF2B5EF4-FFF2-40B4-BE49-F238E27FC236}">
                <a16:creationId xmlns:a16="http://schemas.microsoft.com/office/drawing/2014/main" id="{B48F24CF-A017-CD25-F0CC-2D21A5C6CCD8}"/>
              </a:ext>
            </a:extLst>
          </p:cNvPr>
          <p:cNvPicPr>
            <a:picLocks noChangeAspect="1"/>
          </p:cNvPicPr>
          <p:nvPr/>
        </p:nvPicPr>
        <p:blipFill>
          <a:blip r:embed="rId4"/>
          <a:stretch>
            <a:fillRect/>
          </a:stretch>
        </p:blipFill>
        <p:spPr>
          <a:xfrm>
            <a:off x="5693791" y="1524000"/>
            <a:ext cx="5736209" cy="3542109"/>
          </a:xfrm>
          <a:prstGeom prst="rect">
            <a:avLst/>
          </a:prstGeom>
        </p:spPr>
      </p:pic>
      <p:pic>
        <p:nvPicPr>
          <p:cNvPr id="6" name="Audio Recording Dec 11, 2022 at 8:45:29 AM">
            <a:hlinkClick r:id="" action="ppaction://media"/>
            <a:extLst>
              <a:ext uri="{FF2B5EF4-FFF2-40B4-BE49-F238E27FC236}">
                <a16:creationId xmlns:a16="http://schemas.microsoft.com/office/drawing/2014/main" id="{0B9C5F76-CD7B-6CD3-E6AB-7D6C8B6451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79600" y="602401"/>
            <a:ext cx="812800" cy="812800"/>
          </a:xfrm>
          <a:prstGeom prst="rect">
            <a:avLst/>
          </a:prstGeom>
        </p:spPr>
      </p:pic>
    </p:spTree>
    <p:extLst>
      <p:ext uri="{BB962C8B-B14F-4D97-AF65-F5344CB8AC3E}">
        <p14:creationId xmlns:p14="http://schemas.microsoft.com/office/powerpoint/2010/main" val="245037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6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PebbleVTI">
  <a:themeElements>
    <a:clrScheme name="AnalogousFromLightSeed_2SEEDS">
      <a:dk1>
        <a:srgbClr val="000000"/>
      </a:dk1>
      <a:lt1>
        <a:srgbClr val="FFFFFF"/>
      </a:lt1>
      <a:dk2>
        <a:srgbClr val="3B3521"/>
      </a:dk2>
      <a:lt2>
        <a:srgbClr val="E8E4E2"/>
      </a:lt2>
      <a:accent1>
        <a:srgbClr val="7FA6BA"/>
      </a:accent1>
      <a:accent2>
        <a:srgbClr val="80A9A6"/>
      </a:accent2>
      <a:accent3>
        <a:srgbClr val="94A0C5"/>
      </a:accent3>
      <a:accent4>
        <a:srgbClr val="BA8F7F"/>
      </a:accent4>
      <a:accent5>
        <a:srgbClr val="ADA080"/>
      </a:accent5>
      <a:accent6>
        <a:srgbClr val="9FA571"/>
      </a:accent6>
      <a:hlink>
        <a:srgbClr val="A8765E"/>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4212</TotalTime>
  <Words>412</Words>
  <Application>Microsoft Macintosh PowerPoint</Application>
  <PresentationFormat>Widescreen</PresentationFormat>
  <Paragraphs>28</Paragraphs>
  <Slides>12</Slides>
  <Notes>0</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Avenir Next LT Pro</vt:lpstr>
      <vt:lpstr>Avenir Next LT Pro Light</vt:lpstr>
      <vt:lpstr>Sitka Subheading</vt:lpstr>
      <vt:lpstr>PebbleVTI</vt:lpstr>
      <vt:lpstr>Bike Shared Systems</vt:lpstr>
      <vt:lpstr>Contents</vt:lpstr>
      <vt:lpstr>Problem Statement</vt:lpstr>
      <vt:lpstr>Research Question</vt:lpstr>
      <vt:lpstr>Dataset</vt:lpstr>
      <vt:lpstr>Methodology</vt:lpstr>
      <vt:lpstr>Temp by Profit</vt:lpstr>
      <vt:lpstr>Season by Profit</vt:lpstr>
      <vt:lpstr>Profit by Hour</vt:lpstr>
      <vt:lpstr>Machine Learning Models</vt:lpstr>
      <vt:lpstr>Conclusions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dc:title>
  <dc:creator>Brinda, Drew T</dc:creator>
  <cp:lastModifiedBy>Brinda, Drew T</cp:lastModifiedBy>
  <cp:revision>20</cp:revision>
  <dcterms:created xsi:type="dcterms:W3CDTF">2022-10-29T16:30:41Z</dcterms:created>
  <dcterms:modified xsi:type="dcterms:W3CDTF">2022-12-11T14:48:55Z</dcterms:modified>
</cp:coreProperties>
</file>